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8" r:id="rId8"/>
    <p:sldId id="257" r:id="rId9"/>
    <p:sldId id="270" r:id="rId10"/>
    <p:sldId id="271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4CC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08B42-4435-4BEC-A510-79616528D4E0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CF935CDF-CF6D-4F8E-9EA0-B20E075BC9A7}">
      <dgm:prSet phldrT="[Текст]" custT="1"/>
      <dgm:spPr>
        <a:solidFill>
          <a:srgbClr val="4DBBB6"/>
        </a:solidFill>
      </dgm:spPr>
      <dgm:t>
        <a:bodyPr/>
        <a:lstStyle/>
        <a:p>
          <a:r>
            <a:rPr lang="ru-RU" sz="1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НАУЧНО-ОБОСНОВАННОЕ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(КАСКАДНАЯ МОДЕЛЬ,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ПРОЕКТНЫЕ СЕССИИ,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КОНСАЛТИНГОВЫЕ СЕССИИ,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МЕТОДОЛОГИЧЕСКИЕ СЕМИНАРЫ)</a:t>
          </a:r>
        </a:p>
      </dgm:t>
    </dgm:pt>
    <dgm:pt modelId="{4E2E68ED-9B07-4063-B5D1-69B2FB788E30}" type="parTrans" cxnId="{C5D5ABD9-60E2-43BC-A311-995393299D73}">
      <dgm:prSet/>
      <dgm:spPr/>
      <dgm:t>
        <a:bodyPr/>
        <a:lstStyle/>
        <a:p>
          <a:endParaRPr lang="ru-RU"/>
        </a:p>
      </dgm:t>
    </dgm:pt>
    <dgm:pt modelId="{2EB63241-E6D5-4C98-AACA-62F2FF65AF07}" type="sibTrans" cxnId="{C5D5ABD9-60E2-43BC-A311-995393299D7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7C738C3-A743-4713-97E7-FBF6908AB0AD}">
      <dgm:prSet phldrT="[Текст]" custT="1"/>
      <dgm:spPr>
        <a:solidFill>
          <a:srgbClr val="4DBBB6"/>
        </a:solidFill>
      </dgm:spPr>
      <dgm:t>
        <a:bodyPr/>
        <a:lstStyle/>
        <a:p>
          <a:endParaRPr lang="ru-RU" sz="1400" dirty="0"/>
        </a:p>
        <a:p>
          <a:endParaRPr lang="ru-RU" sz="1400" dirty="0">
            <a:solidFill>
              <a:srgbClr val="FF0000"/>
            </a:solidFill>
          </a:endParaRPr>
        </a:p>
        <a:p>
          <a:r>
            <a:rPr lang="ru-RU" sz="16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ПРАКТИКО-ОРИЕНТИРОВАННОЕ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(СТАЖИРОВОЧНЫЕ ПРОГРАММЫ,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КОМАНДНОЕ НАСТАВНИЧЕСТВО,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ТРЕНИНГИ,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СЕТЕВЫЕ СООБЩЕСТВА ПЕДАГОГОВ И РУКОВОДИТЕЛЕЙ,</a:t>
          </a:r>
        </a:p>
        <a:p>
          <a:r>
            <a: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ИНДИВИДУАЛЬНЫЕ ОБРАЗОВАТЕЛЬНЫЕ МАРШРУТЫ)</a:t>
          </a:r>
        </a:p>
        <a:p>
          <a:endParaRPr lang="ru-RU" sz="1400" dirty="0"/>
        </a:p>
        <a:p>
          <a:endParaRPr lang="ru-RU" sz="900" dirty="0"/>
        </a:p>
      </dgm:t>
    </dgm:pt>
    <dgm:pt modelId="{051EF222-3758-4BB1-BAD4-6C817FBE7A0F}" type="parTrans" cxnId="{291F8758-5705-4520-B852-45FB02BEE8BC}">
      <dgm:prSet/>
      <dgm:spPr/>
      <dgm:t>
        <a:bodyPr/>
        <a:lstStyle/>
        <a:p>
          <a:endParaRPr lang="ru-RU"/>
        </a:p>
      </dgm:t>
    </dgm:pt>
    <dgm:pt modelId="{4BC1D6F1-CDAE-42D8-A81F-BCFFBA9898CA}" type="sibTrans" cxnId="{291F8758-5705-4520-B852-45FB02BEE8B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50E21E5-FEAA-4F31-9B10-AA4F532FD9FA}">
      <dgm:prSet phldrT="[Текст]"/>
      <dgm:spPr>
        <a:solidFill>
          <a:srgbClr val="4DBBB6"/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ПОВЫШЕНИЕ КВАЛИФИКАЦИИ</a:t>
          </a:r>
        </a:p>
        <a:p>
          <a:r>
            <a: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(ФОРМАЛЬНОЕ, НЕФОРМАЛЬНОЕ)</a:t>
          </a:r>
        </a:p>
      </dgm:t>
    </dgm:pt>
    <dgm:pt modelId="{B7BDAC56-31DA-4A1D-8AAC-A8E5A041A8D4}" type="parTrans" cxnId="{AAAC5F97-A5DF-4004-BA42-09977CF9903B}">
      <dgm:prSet/>
      <dgm:spPr/>
      <dgm:t>
        <a:bodyPr/>
        <a:lstStyle/>
        <a:p>
          <a:endParaRPr lang="ru-RU"/>
        </a:p>
      </dgm:t>
    </dgm:pt>
    <dgm:pt modelId="{8E461537-2280-4F7D-840B-737F0BD14E0A}" type="sibTrans" cxnId="{AAAC5F97-A5DF-4004-BA42-09977CF9903B}">
      <dgm:prSet/>
      <dgm:spPr/>
      <dgm:t>
        <a:bodyPr/>
        <a:lstStyle/>
        <a:p>
          <a:endParaRPr lang="ru-RU"/>
        </a:p>
      </dgm:t>
    </dgm:pt>
    <dgm:pt modelId="{D40B5F7E-8780-44E8-B822-195C67BA6900}" type="pres">
      <dgm:prSet presAssocID="{22C08B42-4435-4BEC-A510-79616528D4E0}" presName="Name0" presStyleCnt="0">
        <dgm:presLayoutVars>
          <dgm:dir/>
          <dgm:resizeHandles val="exact"/>
        </dgm:presLayoutVars>
      </dgm:prSet>
      <dgm:spPr/>
    </dgm:pt>
    <dgm:pt modelId="{2992F271-BB46-489A-B0B6-2328C06A6618}" type="pres">
      <dgm:prSet presAssocID="{22C08B42-4435-4BEC-A510-79616528D4E0}" presName="vNodes" presStyleCnt="0"/>
      <dgm:spPr/>
    </dgm:pt>
    <dgm:pt modelId="{300134F2-B064-4876-B236-9A62847CB44A}" type="pres">
      <dgm:prSet presAssocID="{CF935CDF-CF6D-4F8E-9EA0-B20E075BC9A7}" presName="node" presStyleLbl="node1" presStyleIdx="0" presStyleCnt="3" custScaleX="298975" custScaleY="119764" custLinFactY="5380" custLinFactNeighborX="170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50D7-AF8D-4B2A-847E-1666EDD29AC0}" type="pres">
      <dgm:prSet presAssocID="{2EB63241-E6D5-4C98-AACA-62F2FF65AF07}" presName="spacerT" presStyleCnt="0"/>
      <dgm:spPr/>
    </dgm:pt>
    <dgm:pt modelId="{7360EB00-71AC-44D8-B731-A21C84FA52A3}" type="pres">
      <dgm:prSet presAssocID="{2EB63241-E6D5-4C98-AACA-62F2FF65AF07}" presName="sibTrans" presStyleLbl="sibTrans2D1" presStyleIdx="0" presStyleCnt="2" custLinFactNeighborX="77092" custLinFactNeighborY="11716"/>
      <dgm:spPr/>
      <dgm:t>
        <a:bodyPr/>
        <a:lstStyle/>
        <a:p>
          <a:endParaRPr lang="ru-RU"/>
        </a:p>
      </dgm:t>
    </dgm:pt>
    <dgm:pt modelId="{04E24A86-681E-4F13-802E-87A0CAFB4D26}" type="pres">
      <dgm:prSet presAssocID="{2EB63241-E6D5-4C98-AACA-62F2FF65AF07}" presName="spacerB" presStyleCnt="0"/>
      <dgm:spPr/>
    </dgm:pt>
    <dgm:pt modelId="{BA2529B9-7EFB-4748-B09F-F348615117AD}" type="pres">
      <dgm:prSet presAssocID="{17C738C3-A743-4713-97E7-FBF6908AB0AD}" presName="node" presStyleLbl="node1" presStyleIdx="1" presStyleCnt="3" custScaleX="308343" custScaleY="130598" custLinFactNeighborX="18494" custLinFactNeighborY="-9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1B4A8-060C-4532-B792-8B9D2C245963}" type="pres">
      <dgm:prSet presAssocID="{22C08B42-4435-4BEC-A510-79616528D4E0}" presName="sibTransLast" presStyleLbl="sibTrans2D1" presStyleIdx="1" presStyleCnt="2" custAng="45032" custScaleX="202762" custScaleY="170076" custLinFactNeighborX="-48793" custLinFactNeighborY="-856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51E372F4-BE88-4FDA-A394-E36388EFBA12}" type="pres">
      <dgm:prSet presAssocID="{22C08B42-4435-4BEC-A510-79616528D4E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1A03B7E-8E3B-4B35-A47F-C86AC2C15AAE}" type="pres">
      <dgm:prSet presAssocID="{22C08B42-4435-4BEC-A510-79616528D4E0}" presName="lastNode" presStyleLbl="node1" presStyleIdx="2" presStyleCnt="3" custScaleX="137708" custScaleY="133566" custLinFactX="23447" custLinFactNeighborX="100000" custLinFactNeighborY="-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3D70B-688A-46CD-8064-AAAC660D9BB8}" type="presOf" srcId="{2EB63241-E6D5-4C98-AACA-62F2FF65AF07}" destId="{7360EB00-71AC-44D8-B731-A21C84FA52A3}" srcOrd="0" destOrd="0" presId="urn:microsoft.com/office/officeart/2005/8/layout/equation2"/>
    <dgm:cxn modelId="{B8080773-4AD1-4902-A5DC-8BAEFCB92B3A}" type="presOf" srcId="{22C08B42-4435-4BEC-A510-79616528D4E0}" destId="{D40B5F7E-8780-44E8-B822-195C67BA6900}" srcOrd="0" destOrd="0" presId="urn:microsoft.com/office/officeart/2005/8/layout/equation2"/>
    <dgm:cxn modelId="{C5D5ABD9-60E2-43BC-A311-995393299D73}" srcId="{22C08B42-4435-4BEC-A510-79616528D4E0}" destId="{CF935CDF-CF6D-4F8E-9EA0-B20E075BC9A7}" srcOrd="0" destOrd="0" parTransId="{4E2E68ED-9B07-4063-B5D1-69B2FB788E30}" sibTransId="{2EB63241-E6D5-4C98-AACA-62F2FF65AF07}"/>
    <dgm:cxn modelId="{24D3740A-523A-4EED-AA69-3CB5DDEAB03E}" type="presOf" srcId="{4BC1D6F1-CDAE-42D8-A81F-BCFFBA9898CA}" destId="{19C1B4A8-060C-4532-B792-8B9D2C245963}" srcOrd="0" destOrd="0" presId="urn:microsoft.com/office/officeart/2005/8/layout/equation2"/>
    <dgm:cxn modelId="{5B8F88CE-27B7-412D-9006-7B4979BE48E2}" type="presOf" srcId="{CF935CDF-CF6D-4F8E-9EA0-B20E075BC9A7}" destId="{300134F2-B064-4876-B236-9A62847CB44A}" srcOrd="0" destOrd="0" presId="urn:microsoft.com/office/officeart/2005/8/layout/equation2"/>
    <dgm:cxn modelId="{08F29083-C653-418C-AA66-623E4E32D3E0}" type="presOf" srcId="{17C738C3-A743-4713-97E7-FBF6908AB0AD}" destId="{BA2529B9-7EFB-4748-B09F-F348615117AD}" srcOrd="0" destOrd="0" presId="urn:microsoft.com/office/officeart/2005/8/layout/equation2"/>
    <dgm:cxn modelId="{6D48DC42-2FE4-4322-B677-961621C5B794}" type="presOf" srcId="{150E21E5-FEAA-4F31-9B10-AA4F532FD9FA}" destId="{11A03B7E-8E3B-4B35-A47F-C86AC2C15AAE}" srcOrd="0" destOrd="0" presId="urn:microsoft.com/office/officeart/2005/8/layout/equation2"/>
    <dgm:cxn modelId="{8DD6E2A0-85FA-4794-A34A-821AAC8B6FD8}" type="presOf" srcId="{4BC1D6F1-CDAE-42D8-A81F-BCFFBA9898CA}" destId="{51E372F4-BE88-4FDA-A394-E36388EFBA12}" srcOrd="1" destOrd="0" presId="urn:microsoft.com/office/officeart/2005/8/layout/equation2"/>
    <dgm:cxn modelId="{291F8758-5705-4520-B852-45FB02BEE8BC}" srcId="{22C08B42-4435-4BEC-A510-79616528D4E0}" destId="{17C738C3-A743-4713-97E7-FBF6908AB0AD}" srcOrd="1" destOrd="0" parTransId="{051EF222-3758-4BB1-BAD4-6C817FBE7A0F}" sibTransId="{4BC1D6F1-CDAE-42D8-A81F-BCFFBA9898CA}"/>
    <dgm:cxn modelId="{AAAC5F97-A5DF-4004-BA42-09977CF9903B}" srcId="{22C08B42-4435-4BEC-A510-79616528D4E0}" destId="{150E21E5-FEAA-4F31-9B10-AA4F532FD9FA}" srcOrd="2" destOrd="0" parTransId="{B7BDAC56-31DA-4A1D-8AAC-A8E5A041A8D4}" sibTransId="{8E461537-2280-4F7D-840B-737F0BD14E0A}"/>
    <dgm:cxn modelId="{BE54851C-9B11-435C-9D3D-787AC64EA6D1}" type="presParOf" srcId="{D40B5F7E-8780-44E8-B822-195C67BA6900}" destId="{2992F271-BB46-489A-B0B6-2328C06A6618}" srcOrd="0" destOrd="0" presId="urn:microsoft.com/office/officeart/2005/8/layout/equation2"/>
    <dgm:cxn modelId="{4DD01F75-B620-4D4E-9662-A11D147E3930}" type="presParOf" srcId="{2992F271-BB46-489A-B0B6-2328C06A6618}" destId="{300134F2-B064-4876-B236-9A62847CB44A}" srcOrd="0" destOrd="0" presId="urn:microsoft.com/office/officeart/2005/8/layout/equation2"/>
    <dgm:cxn modelId="{2547FC4F-EB67-4144-9222-9F597DBDB3C5}" type="presParOf" srcId="{2992F271-BB46-489A-B0B6-2328C06A6618}" destId="{A4DA50D7-AF8D-4B2A-847E-1666EDD29AC0}" srcOrd="1" destOrd="0" presId="urn:microsoft.com/office/officeart/2005/8/layout/equation2"/>
    <dgm:cxn modelId="{8096FA3B-7A26-4CA0-B24A-69B6C56A88BD}" type="presParOf" srcId="{2992F271-BB46-489A-B0B6-2328C06A6618}" destId="{7360EB00-71AC-44D8-B731-A21C84FA52A3}" srcOrd="2" destOrd="0" presId="urn:microsoft.com/office/officeart/2005/8/layout/equation2"/>
    <dgm:cxn modelId="{5B7902C7-7E1B-420E-9C1B-831B863B27D8}" type="presParOf" srcId="{2992F271-BB46-489A-B0B6-2328C06A6618}" destId="{04E24A86-681E-4F13-802E-87A0CAFB4D26}" srcOrd="3" destOrd="0" presId="urn:microsoft.com/office/officeart/2005/8/layout/equation2"/>
    <dgm:cxn modelId="{F144581B-03FB-4D68-AF01-55E6375269BB}" type="presParOf" srcId="{2992F271-BB46-489A-B0B6-2328C06A6618}" destId="{BA2529B9-7EFB-4748-B09F-F348615117AD}" srcOrd="4" destOrd="0" presId="urn:microsoft.com/office/officeart/2005/8/layout/equation2"/>
    <dgm:cxn modelId="{EF06E139-2C8E-4AB4-BD40-3A82B6DDEE98}" type="presParOf" srcId="{D40B5F7E-8780-44E8-B822-195C67BA6900}" destId="{19C1B4A8-060C-4532-B792-8B9D2C245963}" srcOrd="1" destOrd="0" presId="urn:microsoft.com/office/officeart/2005/8/layout/equation2"/>
    <dgm:cxn modelId="{0724C96E-748C-45FB-B3D7-0E95312C0C4C}" type="presParOf" srcId="{19C1B4A8-060C-4532-B792-8B9D2C245963}" destId="{51E372F4-BE88-4FDA-A394-E36388EFBA12}" srcOrd="0" destOrd="0" presId="urn:microsoft.com/office/officeart/2005/8/layout/equation2"/>
    <dgm:cxn modelId="{FB5C2D36-724D-41D9-AF30-F197BDCC3A4C}" type="presParOf" srcId="{D40B5F7E-8780-44E8-B822-195C67BA6900}" destId="{11A03B7E-8E3B-4B35-A47F-C86AC2C15AAE}" srcOrd="2" destOrd="0" presId="urn:microsoft.com/office/officeart/2005/8/layout/equation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A984E-BA55-4ADC-B77E-EDC52CC97E6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706BACF-FAC5-4160-B55E-D72EA89AF40E}">
      <dgm:prSet phldrT="[Текст]" custT="1"/>
      <dgm:spPr/>
      <dgm:t>
        <a:bodyPr/>
        <a:lstStyle/>
        <a:p>
          <a:r>
            <a:rPr lang="ru-RU" sz="2400" dirty="0">
              <a:solidFill>
                <a:srgbClr val="008080"/>
              </a:solidFill>
              <a:latin typeface="Open Sans"/>
            </a:rPr>
            <a:t>Социальная ответственность</a:t>
          </a:r>
        </a:p>
      </dgm:t>
    </dgm:pt>
    <dgm:pt modelId="{036EB8CC-0D33-409D-8613-EF9A9775DAFB}" type="parTrans" cxnId="{ECAAC5F4-D4A0-4E56-8F39-A433CE6C606F}">
      <dgm:prSet/>
      <dgm:spPr/>
      <dgm:t>
        <a:bodyPr/>
        <a:lstStyle/>
        <a:p>
          <a:endParaRPr lang="ru-RU"/>
        </a:p>
      </dgm:t>
    </dgm:pt>
    <dgm:pt modelId="{0A8484A1-221D-4D1B-BEA6-8819EB4D69E2}" type="sibTrans" cxnId="{ECAAC5F4-D4A0-4E56-8F39-A433CE6C606F}">
      <dgm:prSet/>
      <dgm:spPr/>
      <dgm:t>
        <a:bodyPr/>
        <a:lstStyle/>
        <a:p>
          <a:endParaRPr lang="ru-RU"/>
        </a:p>
      </dgm:t>
    </dgm:pt>
    <dgm:pt modelId="{E25163DE-D309-4EB4-A9B0-59E0BB15D002}">
      <dgm:prSet phldrT="[Текст]" custT="1"/>
      <dgm:spPr/>
      <dgm:t>
        <a:bodyPr/>
        <a:lstStyle/>
        <a:p>
          <a:endParaRPr lang="ru-RU" sz="2300" dirty="0">
            <a:latin typeface="Open Sans"/>
          </a:endParaRPr>
        </a:p>
        <a:p>
          <a:r>
            <a:rPr lang="ru-RU" sz="2400" dirty="0">
              <a:solidFill>
                <a:srgbClr val="008080"/>
              </a:solidFill>
              <a:latin typeface="Open Sans"/>
            </a:rPr>
            <a:t>Гражданская солидарность</a:t>
          </a:r>
        </a:p>
      </dgm:t>
    </dgm:pt>
    <dgm:pt modelId="{04D3EEDD-2019-46B0-97FA-7464CB608899}" type="parTrans" cxnId="{B31799BB-60A3-4C97-879F-12560B6EBE60}">
      <dgm:prSet/>
      <dgm:spPr/>
      <dgm:t>
        <a:bodyPr/>
        <a:lstStyle/>
        <a:p>
          <a:endParaRPr lang="ru-RU"/>
        </a:p>
      </dgm:t>
    </dgm:pt>
    <dgm:pt modelId="{37297A2C-55DF-4880-A496-DA98BB6765A3}" type="sibTrans" cxnId="{B31799BB-60A3-4C97-879F-12560B6EBE60}">
      <dgm:prSet/>
      <dgm:spPr/>
      <dgm:t>
        <a:bodyPr/>
        <a:lstStyle/>
        <a:p>
          <a:endParaRPr lang="ru-RU"/>
        </a:p>
      </dgm:t>
    </dgm:pt>
    <dgm:pt modelId="{D21BBC67-643F-4336-9B70-B772F278469E}">
      <dgm:prSet phldrT="[Текст]" custT="1"/>
      <dgm:spPr/>
      <dgm:t>
        <a:bodyPr/>
        <a:lstStyle/>
        <a:p>
          <a:endParaRPr lang="ru-RU" sz="2400" dirty="0">
            <a:latin typeface="Open Sans"/>
          </a:endParaRPr>
        </a:p>
        <a:p>
          <a:r>
            <a:rPr lang="ru-RU" sz="2400" dirty="0">
              <a:solidFill>
                <a:srgbClr val="008080"/>
              </a:solidFill>
              <a:latin typeface="Open Sans"/>
            </a:rPr>
            <a:t>Активная жизненная позиция</a:t>
          </a:r>
        </a:p>
      </dgm:t>
    </dgm:pt>
    <dgm:pt modelId="{92581570-87D5-43A3-9E5A-82DACDB43125}" type="parTrans" cxnId="{D2D84C04-FCC5-49D2-A4C8-CC0A85BB51D1}">
      <dgm:prSet/>
      <dgm:spPr/>
      <dgm:t>
        <a:bodyPr/>
        <a:lstStyle/>
        <a:p>
          <a:endParaRPr lang="ru-RU"/>
        </a:p>
      </dgm:t>
    </dgm:pt>
    <dgm:pt modelId="{CA20203A-DE73-4F64-B5AF-61116E6505F6}" type="sibTrans" cxnId="{D2D84C04-FCC5-49D2-A4C8-CC0A85BB51D1}">
      <dgm:prSet/>
      <dgm:spPr/>
      <dgm:t>
        <a:bodyPr/>
        <a:lstStyle/>
        <a:p>
          <a:endParaRPr lang="ru-RU"/>
        </a:p>
      </dgm:t>
    </dgm:pt>
    <dgm:pt modelId="{0EA69942-3AFB-47D8-948C-51A268CC3DDC}" type="pres">
      <dgm:prSet presAssocID="{F74A984E-BA55-4ADC-B77E-EDC52CC97E6F}" presName="arrowDiagram" presStyleCnt="0">
        <dgm:presLayoutVars>
          <dgm:chMax val="5"/>
          <dgm:dir/>
          <dgm:resizeHandles val="exact"/>
        </dgm:presLayoutVars>
      </dgm:prSet>
      <dgm:spPr/>
    </dgm:pt>
    <dgm:pt modelId="{D43F8A94-47EE-484A-83AB-BE0917834620}" type="pres">
      <dgm:prSet presAssocID="{F74A984E-BA55-4ADC-B77E-EDC52CC97E6F}" presName="arrow" presStyleLbl="bgShp" presStyleIdx="0" presStyleCnt="1" custLinFactNeighborX="-399" custLinFactNeighborY="478"/>
      <dgm:spPr>
        <a:solidFill>
          <a:srgbClr val="64CCC2"/>
        </a:solidFill>
      </dgm:spPr>
    </dgm:pt>
    <dgm:pt modelId="{F8A19275-4EF1-402D-B92F-88FFEF1B1FD3}" type="pres">
      <dgm:prSet presAssocID="{F74A984E-BA55-4ADC-B77E-EDC52CC97E6F}" presName="arrowDiagram3" presStyleCnt="0"/>
      <dgm:spPr/>
    </dgm:pt>
    <dgm:pt modelId="{3615C452-D4A4-4825-B109-9386A741D28B}" type="pres">
      <dgm:prSet presAssocID="{C706BACF-FAC5-4160-B55E-D72EA89AF40E}" presName="bullet3a" presStyleLbl="node1" presStyleIdx="0" presStyleCnt="3"/>
      <dgm:spPr>
        <a:solidFill>
          <a:srgbClr val="008080"/>
        </a:solidFill>
      </dgm:spPr>
    </dgm:pt>
    <dgm:pt modelId="{01D4D6EC-FBC5-4340-8B01-3D3C8F26BA1B}" type="pres">
      <dgm:prSet presAssocID="{C706BACF-FAC5-4160-B55E-D72EA89AF40E}" presName="textBox3a" presStyleLbl="revTx" presStyleIdx="0" presStyleCnt="3" custScaleX="137570" custLinFactNeighborX="23230" custLinFactNeighborY="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EDAB5-DD5D-4FD7-B1B4-B893D1DA52CE}" type="pres">
      <dgm:prSet presAssocID="{E25163DE-D309-4EB4-A9B0-59E0BB15D002}" presName="bullet3b" presStyleLbl="node1" presStyleIdx="1" presStyleCnt="3" custLinFactNeighborX="-2121" custLinFactNeighborY="-2121"/>
      <dgm:spPr>
        <a:solidFill>
          <a:srgbClr val="008080"/>
        </a:solidFill>
      </dgm:spPr>
    </dgm:pt>
    <dgm:pt modelId="{A39DEB2B-9CAE-4974-A093-5DC7E3D6F417}" type="pres">
      <dgm:prSet presAssocID="{E25163DE-D309-4EB4-A9B0-59E0BB15D002}" presName="textBox3b" presStyleLbl="revTx" presStyleIdx="1" presStyleCnt="3" custScaleX="118858" custLinFactNeighborX="8479" custLinFactNeighborY="-3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AFCFF-049B-4CDE-9A0E-5E99D0B7AEAC}" type="pres">
      <dgm:prSet presAssocID="{D21BBC67-643F-4336-9B70-B772F278469E}" presName="bullet3c" presStyleLbl="node1" presStyleIdx="2" presStyleCnt="3"/>
      <dgm:spPr>
        <a:solidFill>
          <a:srgbClr val="008080"/>
        </a:solidFill>
      </dgm:spPr>
    </dgm:pt>
    <dgm:pt modelId="{D843A0CA-421B-4E28-BAC3-13598D2042A0}" type="pres">
      <dgm:prSet presAssocID="{D21BBC67-643F-4336-9B70-B772F278469E}" presName="textBox3c" presStyleLbl="revTx" presStyleIdx="2" presStyleCnt="3" custLinFactNeighborX="831" custLinFactNeighborY="6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D84C04-FCC5-49D2-A4C8-CC0A85BB51D1}" srcId="{F74A984E-BA55-4ADC-B77E-EDC52CC97E6F}" destId="{D21BBC67-643F-4336-9B70-B772F278469E}" srcOrd="2" destOrd="0" parTransId="{92581570-87D5-43A3-9E5A-82DACDB43125}" sibTransId="{CA20203A-DE73-4F64-B5AF-61116E6505F6}"/>
    <dgm:cxn modelId="{B31799BB-60A3-4C97-879F-12560B6EBE60}" srcId="{F74A984E-BA55-4ADC-B77E-EDC52CC97E6F}" destId="{E25163DE-D309-4EB4-A9B0-59E0BB15D002}" srcOrd="1" destOrd="0" parTransId="{04D3EEDD-2019-46B0-97FA-7464CB608899}" sibTransId="{37297A2C-55DF-4880-A496-DA98BB6765A3}"/>
    <dgm:cxn modelId="{ECDF416F-8D14-4649-A40D-B3D9F97425AC}" type="presOf" srcId="{F74A984E-BA55-4ADC-B77E-EDC52CC97E6F}" destId="{0EA69942-3AFB-47D8-948C-51A268CC3DDC}" srcOrd="0" destOrd="0" presId="urn:microsoft.com/office/officeart/2005/8/layout/arrow2"/>
    <dgm:cxn modelId="{30AFCB91-EDCE-4C4F-80E3-44ABCCF98666}" type="presOf" srcId="{D21BBC67-643F-4336-9B70-B772F278469E}" destId="{D843A0CA-421B-4E28-BAC3-13598D2042A0}" srcOrd="0" destOrd="0" presId="urn:microsoft.com/office/officeart/2005/8/layout/arrow2"/>
    <dgm:cxn modelId="{5878C007-43D1-457A-8D5A-4E277CE9F082}" type="presOf" srcId="{E25163DE-D309-4EB4-A9B0-59E0BB15D002}" destId="{A39DEB2B-9CAE-4974-A093-5DC7E3D6F417}" srcOrd="0" destOrd="0" presId="urn:microsoft.com/office/officeart/2005/8/layout/arrow2"/>
    <dgm:cxn modelId="{BAE64522-C7FB-41E8-9A4A-EC31DE834607}" type="presOf" srcId="{C706BACF-FAC5-4160-B55E-D72EA89AF40E}" destId="{01D4D6EC-FBC5-4340-8B01-3D3C8F26BA1B}" srcOrd="0" destOrd="0" presId="urn:microsoft.com/office/officeart/2005/8/layout/arrow2"/>
    <dgm:cxn modelId="{ECAAC5F4-D4A0-4E56-8F39-A433CE6C606F}" srcId="{F74A984E-BA55-4ADC-B77E-EDC52CC97E6F}" destId="{C706BACF-FAC5-4160-B55E-D72EA89AF40E}" srcOrd="0" destOrd="0" parTransId="{036EB8CC-0D33-409D-8613-EF9A9775DAFB}" sibTransId="{0A8484A1-221D-4D1B-BEA6-8819EB4D69E2}"/>
    <dgm:cxn modelId="{3B01D17A-5DED-4605-94EB-F19C92293778}" type="presParOf" srcId="{0EA69942-3AFB-47D8-948C-51A268CC3DDC}" destId="{D43F8A94-47EE-484A-83AB-BE0917834620}" srcOrd="0" destOrd="0" presId="urn:microsoft.com/office/officeart/2005/8/layout/arrow2"/>
    <dgm:cxn modelId="{C838AB47-0E1B-4DB9-AF1C-BD36A21648A4}" type="presParOf" srcId="{0EA69942-3AFB-47D8-948C-51A268CC3DDC}" destId="{F8A19275-4EF1-402D-B92F-88FFEF1B1FD3}" srcOrd="1" destOrd="0" presId="urn:microsoft.com/office/officeart/2005/8/layout/arrow2"/>
    <dgm:cxn modelId="{A49546A0-0B21-4F0C-A066-842BD799F770}" type="presParOf" srcId="{F8A19275-4EF1-402D-B92F-88FFEF1B1FD3}" destId="{3615C452-D4A4-4825-B109-9386A741D28B}" srcOrd="0" destOrd="0" presId="urn:microsoft.com/office/officeart/2005/8/layout/arrow2"/>
    <dgm:cxn modelId="{3CB862DA-B041-4128-970C-1004BDF2B415}" type="presParOf" srcId="{F8A19275-4EF1-402D-B92F-88FFEF1B1FD3}" destId="{01D4D6EC-FBC5-4340-8B01-3D3C8F26BA1B}" srcOrd="1" destOrd="0" presId="urn:microsoft.com/office/officeart/2005/8/layout/arrow2"/>
    <dgm:cxn modelId="{AB68A26C-9C60-4184-97FE-18C72ECDD00D}" type="presParOf" srcId="{F8A19275-4EF1-402D-B92F-88FFEF1B1FD3}" destId="{6AFEDAB5-DD5D-4FD7-B1B4-B893D1DA52CE}" srcOrd="2" destOrd="0" presId="urn:microsoft.com/office/officeart/2005/8/layout/arrow2"/>
    <dgm:cxn modelId="{FF4DC143-D522-4052-A51D-7A966CAF6CEB}" type="presParOf" srcId="{F8A19275-4EF1-402D-B92F-88FFEF1B1FD3}" destId="{A39DEB2B-9CAE-4974-A093-5DC7E3D6F417}" srcOrd="3" destOrd="0" presId="urn:microsoft.com/office/officeart/2005/8/layout/arrow2"/>
    <dgm:cxn modelId="{2E144773-C5B9-40A0-B450-8682BF353A83}" type="presParOf" srcId="{F8A19275-4EF1-402D-B92F-88FFEF1B1FD3}" destId="{745AFCFF-049B-4CDE-9A0E-5E99D0B7AEAC}" srcOrd="4" destOrd="0" presId="urn:microsoft.com/office/officeart/2005/8/layout/arrow2"/>
    <dgm:cxn modelId="{0519F257-D32F-4398-AC43-F8E89CA07BA0}" type="presParOf" srcId="{F8A19275-4EF1-402D-B92F-88FFEF1B1FD3}" destId="{D843A0CA-421B-4E28-BAC3-13598D2042A0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134F2-B064-4876-B236-9A62847CB44A}">
      <dsp:nvSpPr>
        <dsp:cNvPr id="0" name=""/>
        <dsp:cNvSpPr/>
      </dsp:nvSpPr>
      <dsp:spPr>
        <a:xfrm>
          <a:off x="949559" y="233994"/>
          <a:ext cx="5125926" cy="2053353"/>
        </a:xfrm>
        <a:prstGeom prst="ellipse">
          <a:avLst/>
        </a:prstGeom>
        <a:solidFill>
          <a:srgbClr val="4DBBB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НАУЧНО-ОБОСНОВАННОЕ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(КАСКАДНАЯ МОДЕЛЬ,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ПРОЕКТНЫЕ СЕССИИ,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КОНСАЛТИНГОВЫЕ СЕССИИ,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МЕТОДОЛОГИЧЕСКИЕ СЕМИНАРЫ)</a:t>
          </a:r>
        </a:p>
      </dsp:txBody>
      <dsp:txXfrm>
        <a:off x="949559" y="233994"/>
        <a:ext cx="5125926" cy="2053353"/>
      </dsp:txXfrm>
    </dsp:sp>
    <dsp:sp modelId="{7360EB00-71AC-44D8-B731-A21C84FA52A3}">
      <dsp:nvSpPr>
        <dsp:cNvPr id="0" name=""/>
        <dsp:cNvSpPr/>
      </dsp:nvSpPr>
      <dsp:spPr>
        <a:xfrm>
          <a:off x="3490051" y="2211419"/>
          <a:ext cx="994410" cy="994410"/>
        </a:xfrm>
        <a:prstGeom prst="mathPlus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490051" y="2211419"/>
        <a:ext cx="994410" cy="994410"/>
      </dsp:txXfrm>
    </dsp:sp>
    <dsp:sp modelId="{BA2529B9-7EFB-4748-B09F-F348615117AD}">
      <dsp:nvSpPr>
        <dsp:cNvPr id="0" name=""/>
        <dsp:cNvSpPr/>
      </dsp:nvSpPr>
      <dsp:spPr>
        <a:xfrm>
          <a:off x="894455" y="3200682"/>
          <a:ext cx="5286540" cy="2239102"/>
        </a:xfrm>
        <a:prstGeom prst="ellipse">
          <a:avLst/>
        </a:prstGeom>
        <a:solidFill>
          <a:srgbClr val="4DBBB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ПРАКТИКО-ОРИЕНТИРОВАННОЕ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(СТАЖИРОВОЧНЫЕ ПРОГРАММЫ,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КОМАНДНОЕ НАСТАВНИЧЕСТВО,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ТРЕНИНГИ,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СЕТЕВЫЕ СООБЩЕСТВА ПЕДАГОГОВ И РУКОВОДИТЕЛЕЙ,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ИНДИВИДУАЛЬНЫЕ ОБРАЗОВАТЕЛЬНЫЕ МАРШРУТЫ)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894455" y="3200682"/>
        <a:ext cx="5286540" cy="2239102"/>
      </dsp:txXfrm>
    </dsp:sp>
    <dsp:sp modelId="{19C1B4A8-060C-4532-B792-8B9D2C245963}">
      <dsp:nvSpPr>
        <dsp:cNvPr id="0" name=""/>
        <dsp:cNvSpPr/>
      </dsp:nvSpPr>
      <dsp:spPr>
        <a:xfrm rot="21599559">
          <a:off x="5818737" y="2196178"/>
          <a:ext cx="1385562" cy="1084734"/>
        </a:xfrm>
        <a:prstGeom prst="leftArrow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21599559">
        <a:off x="5818737" y="2196178"/>
        <a:ext cx="1385562" cy="1084734"/>
      </dsp:txXfrm>
    </dsp:sp>
    <dsp:sp modelId="{11A03B7E-8E3B-4B35-A47F-C86AC2C15AAE}">
      <dsp:nvSpPr>
        <dsp:cNvPr id="0" name=""/>
        <dsp:cNvSpPr/>
      </dsp:nvSpPr>
      <dsp:spPr>
        <a:xfrm>
          <a:off x="7469992" y="463652"/>
          <a:ext cx="4722007" cy="4579978"/>
        </a:xfrm>
        <a:prstGeom prst="ellipse">
          <a:avLst/>
        </a:prstGeom>
        <a:solidFill>
          <a:srgbClr val="4DBBB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ПОВЫШЕНИЕ КВАЛИФИКАЦИИ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(ФОРМАЛЬНОЕ, НЕФОРМАЛЬНОЕ)</a:t>
          </a:r>
        </a:p>
      </dsp:txBody>
      <dsp:txXfrm>
        <a:off x="7469992" y="463652"/>
        <a:ext cx="4722007" cy="45799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3F8A94-47EE-484A-83AB-BE0917834620}">
      <dsp:nvSpPr>
        <dsp:cNvPr id="0" name=""/>
        <dsp:cNvSpPr/>
      </dsp:nvSpPr>
      <dsp:spPr>
        <a:xfrm>
          <a:off x="658519" y="0"/>
          <a:ext cx="8820443" cy="5512777"/>
        </a:xfrm>
        <a:prstGeom prst="swooshArrow">
          <a:avLst>
            <a:gd name="adj1" fmla="val 25000"/>
            <a:gd name="adj2" fmla="val 25000"/>
          </a:avLst>
        </a:prstGeom>
        <a:solidFill>
          <a:srgbClr val="64CCC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5C452-D4A4-4825-B109-9386A741D28B}">
      <dsp:nvSpPr>
        <dsp:cNvPr id="0" name=""/>
        <dsp:cNvSpPr/>
      </dsp:nvSpPr>
      <dsp:spPr>
        <a:xfrm>
          <a:off x="1813909" y="3804918"/>
          <a:ext cx="229331" cy="229331"/>
        </a:xfrm>
        <a:prstGeom prst="ellipse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4D6EC-FBC5-4340-8B01-3D3C8F26BA1B}">
      <dsp:nvSpPr>
        <dsp:cNvPr id="0" name=""/>
        <dsp:cNvSpPr/>
      </dsp:nvSpPr>
      <dsp:spPr>
        <a:xfrm>
          <a:off x="2019927" y="3919584"/>
          <a:ext cx="2827288" cy="1593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51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8080"/>
              </a:solidFill>
              <a:latin typeface="Open Sans"/>
            </a:rPr>
            <a:t>Социальная ответственность</a:t>
          </a:r>
        </a:p>
      </dsp:txBody>
      <dsp:txXfrm>
        <a:off x="2019927" y="3919584"/>
        <a:ext cx="2827288" cy="1593192"/>
      </dsp:txXfrm>
    </dsp:sp>
    <dsp:sp modelId="{6AFEDAB5-DD5D-4FD7-B1B4-B893D1DA52CE}">
      <dsp:nvSpPr>
        <dsp:cNvPr id="0" name=""/>
        <dsp:cNvSpPr/>
      </dsp:nvSpPr>
      <dsp:spPr>
        <a:xfrm>
          <a:off x="3829408" y="2297753"/>
          <a:ext cx="414560" cy="414560"/>
        </a:xfrm>
        <a:prstGeom prst="ellipse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EB2B-9CAE-4974-A093-5DC7E3D6F417}">
      <dsp:nvSpPr>
        <dsp:cNvPr id="0" name=""/>
        <dsp:cNvSpPr/>
      </dsp:nvSpPr>
      <dsp:spPr>
        <a:xfrm>
          <a:off x="4025371" y="2399506"/>
          <a:ext cx="2516112" cy="299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66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latin typeface="Open Sans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8080"/>
              </a:solidFill>
              <a:latin typeface="Open Sans"/>
            </a:rPr>
            <a:t>Гражданская солидарность</a:t>
          </a:r>
        </a:p>
      </dsp:txBody>
      <dsp:txXfrm>
        <a:off x="4025371" y="2399506"/>
        <a:ext cx="2516112" cy="2998950"/>
      </dsp:txXfrm>
    </dsp:sp>
    <dsp:sp modelId="{745AFCFF-049B-4CDE-9A0E-5E99D0B7AEAC}">
      <dsp:nvSpPr>
        <dsp:cNvPr id="0" name=""/>
        <dsp:cNvSpPr/>
      </dsp:nvSpPr>
      <dsp:spPr>
        <a:xfrm>
          <a:off x="6272643" y="1394732"/>
          <a:ext cx="573328" cy="573328"/>
        </a:xfrm>
        <a:prstGeom prst="ellipse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A0CA-421B-4E28-BAC3-13598D2042A0}">
      <dsp:nvSpPr>
        <dsp:cNvPr id="0" name=""/>
        <dsp:cNvSpPr/>
      </dsp:nvSpPr>
      <dsp:spPr>
        <a:xfrm>
          <a:off x="6576899" y="1681396"/>
          <a:ext cx="2116906" cy="3831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9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Open San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rgbClr val="008080"/>
              </a:solidFill>
              <a:latin typeface="Open Sans"/>
            </a:rPr>
            <a:t>Активная жизненная позиция</a:t>
          </a:r>
        </a:p>
      </dsp:txBody>
      <dsp:txXfrm>
        <a:off x="6576899" y="1681396"/>
        <a:ext cx="2116906" cy="383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0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24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17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15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15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21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34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34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15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50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25F8-B06F-4402-84BF-F8024D34754B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EFBE-7326-40BD-9534-25E2EE4B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89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9.png"/><Relationship Id="rId3" Type="http://schemas.openxmlformats.org/officeDocument/2006/relationships/image" Target="../media/image151.png"/><Relationship Id="rId7" Type="http://schemas.openxmlformats.org/officeDocument/2006/relationships/image" Target="../media/image16.png"/><Relationship Id="rId12" Type="http://schemas.openxmlformats.org/officeDocument/2006/relationships/image" Target="../media/image19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8.png"/><Relationship Id="rId5" Type="http://schemas.openxmlformats.org/officeDocument/2006/relationships/image" Target="../media/image1.jpeg"/><Relationship Id="rId15" Type="http://schemas.openxmlformats.org/officeDocument/2006/relationships/image" Target="../media/image20.png"/><Relationship Id="rId10" Type="http://schemas.openxmlformats.org/officeDocument/2006/relationships/image" Target="../media/image18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2990A-3B86-462D-B391-479E999D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65918"/>
          </a:xfrm>
          <a:solidFill>
            <a:srgbClr val="008080"/>
          </a:solidFill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Государственное автономное образовательное учреждение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профессионального образования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«Институт развития образования Республики Татарстан»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2FC68A-003F-44FE-A8AD-9E7706E2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096959"/>
            <a:ext cx="12191999" cy="16557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«Деятельность образовательной организации по формированию гражданственности и активной жизненной позиции обучающихся»</a:t>
            </a:r>
          </a:p>
          <a:p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А.В. Хохлов, проректор по УМР ГАОУ ДПО ИРО РТ, </a:t>
            </a:r>
            <a:r>
              <a:rPr lang="ru-RU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к.пед.н</a:t>
            </a:r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9C786B-7935-479A-BA77-6F0C72A00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8077" y="2609225"/>
            <a:ext cx="1964764" cy="25310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B68142-F091-4750-BCBC-330348E6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930" y="2743199"/>
            <a:ext cx="2230017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8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2990A-3B86-462D-B391-479E999D9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65918"/>
          </a:xfrm>
          <a:solidFill>
            <a:srgbClr val="008080"/>
          </a:solidFill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Государственное автономное образовательное учреждение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профессионального образования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«Институт развития образования Республики Татарстан»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2FC68A-003F-44FE-A8AD-9E7706E2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096959"/>
            <a:ext cx="12191999" cy="16557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«Деятельность образовательной организации по формированию гражданственности и активной жизненной позиции обучающихся»</a:t>
            </a:r>
          </a:p>
          <a:p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А.В. Хохлов, проректор по УМР ГАОУ ДПО ИРО РТ, </a:t>
            </a:r>
            <a:r>
              <a:rPr lang="ru-RU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к.пед.н</a:t>
            </a:r>
            <a:r>
              <a:rPr lang="ru-RU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9C786B-7935-479A-BA77-6F0C72A00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5028" y="2565918"/>
            <a:ext cx="1964764" cy="253104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2A19E68-6C2E-427F-9621-72155EAD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930" y="2743199"/>
            <a:ext cx="2230017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94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69F9C-FE78-464F-A3C1-D774EF90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71601"/>
          </a:xfrm>
          <a:solidFill>
            <a:srgbClr val="008080"/>
          </a:solidFill>
        </p:spPr>
        <p:txBody>
          <a:bodyPr/>
          <a:lstStyle/>
          <a:p>
            <a:r>
              <a:rPr lang="ru-RU" dirty="0"/>
              <a:t>                         </a:t>
            </a:r>
            <a:endParaRPr lang="ru-RU" sz="4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C2098C3-FD02-49B1-8202-C1FD18507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4138" y="2458243"/>
            <a:ext cx="9705673" cy="268247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3BF8C7-0B47-4818-B876-DA72FFBE2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5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2807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                           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Open Sans"/>
              </a:rPr>
              <a:t>                                           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ФОРМИРОВАНИЕ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19808" y="2324772"/>
            <a:ext cx="4343400" cy="4265856"/>
          </a:xfrm>
          <a:prstGeom prst="roundRect">
            <a:avLst/>
          </a:prstGeom>
          <a:solidFill>
            <a:srgbClr val="64C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/>
              </a:rPr>
              <a:t>Гражданственность</a:t>
            </a:r>
          </a:p>
          <a:p>
            <a:pPr algn="ctr"/>
            <a:endParaRPr lang="ru-RU" sz="2000" dirty="0">
              <a:latin typeface="Open Sans"/>
            </a:endParaRPr>
          </a:p>
          <a:p>
            <a:pPr algn="ctr"/>
            <a:r>
              <a:rPr lang="ru-RU" sz="2000" dirty="0">
                <a:latin typeface="Open Sans"/>
              </a:rPr>
              <a:t>Гражданская идентичность</a:t>
            </a:r>
          </a:p>
          <a:p>
            <a:pPr algn="ctr"/>
            <a:endParaRPr lang="ru-RU" sz="2000" dirty="0">
              <a:latin typeface="Open Sans"/>
            </a:endParaRPr>
          </a:p>
          <a:p>
            <a:pPr algn="ctr"/>
            <a:r>
              <a:rPr lang="ru-RU" sz="2000" dirty="0" err="1">
                <a:latin typeface="Open Sans"/>
              </a:rPr>
              <a:t>Проактивная</a:t>
            </a:r>
            <a:r>
              <a:rPr lang="ru-RU" sz="2000" dirty="0">
                <a:latin typeface="Open Sans"/>
              </a:rPr>
              <a:t> жизненная позиция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33945" y="2365131"/>
            <a:ext cx="4138246" cy="4265856"/>
          </a:xfrm>
          <a:prstGeom prst="roundRect">
            <a:avLst/>
          </a:prstGeom>
          <a:solidFill>
            <a:srgbClr val="64C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/>
              </a:rPr>
              <a:t>Гражданские навыки (участие в общественно-политических процессах)</a:t>
            </a:r>
          </a:p>
          <a:p>
            <a:pPr algn="ctr"/>
            <a:endParaRPr lang="ru-RU" sz="2000" dirty="0">
              <a:latin typeface="Open Sans"/>
            </a:endParaRPr>
          </a:p>
          <a:p>
            <a:pPr algn="ctr"/>
            <a:r>
              <a:rPr lang="ru-RU" sz="2000" dirty="0">
                <a:latin typeface="Open Sans"/>
              </a:rPr>
              <a:t>Культура конструктивного диалога</a:t>
            </a:r>
          </a:p>
          <a:p>
            <a:pPr algn="ctr"/>
            <a:endParaRPr lang="ru-RU" sz="2000" dirty="0">
              <a:latin typeface="Open Sans"/>
            </a:endParaRPr>
          </a:p>
          <a:p>
            <a:pPr algn="ctr"/>
            <a:r>
              <a:rPr lang="ru-RU" sz="2000" dirty="0">
                <a:latin typeface="Open Sans"/>
              </a:rPr>
              <a:t>Продуктивное сотрудничество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181599" y="3657600"/>
            <a:ext cx="2265485" cy="1600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4D32EC-15D6-4EA8-94A2-A85D43C458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24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1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                              РЕАЛИЗАЦИЯ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8" y="1371601"/>
            <a:ext cx="10597662" cy="48053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ОБУЧАЮЩИЕСЯ                 ПЕДАГОГИ И РУКОВОДИТЕЛИ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                                          </a:t>
            </a:r>
            <a:r>
              <a:rPr lang="ru-RU" sz="2400" dirty="0">
                <a:solidFill>
                  <a:srgbClr val="008080"/>
                </a:solidFill>
                <a:latin typeface="Open Sans"/>
              </a:rPr>
              <a:t>непрерывное профессиональное развитие</a:t>
            </a: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     Деятельность                                       Повышение квалификации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урочная         внеурочная                    формальное          неформальное               </a:t>
            </a:r>
            <a:endParaRPr lang="ru-RU" sz="2400" dirty="0">
              <a:solidFill>
                <a:srgbClr val="00808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792576" y="194943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057720" y="225399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2222841" y="3622432"/>
            <a:ext cx="1285469" cy="26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1007706" y="3622432"/>
            <a:ext cx="1215135" cy="261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/>
          </p:cNvCxnSpPr>
          <p:nvPr/>
        </p:nvCxnSpPr>
        <p:spPr>
          <a:xfrm flipH="1">
            <a:off x="7304858" y="3622432"/>
            <a:ext cx="1353950" cy="237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8658808" y="3622432"/>
            <a:ext cx="1250302" cy="237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Наставничество как образовательный тренд современности: обмен опытом на федеральном уровн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17" r="17374" b="16999"/>
          <a:stretch/>
        </p:blipFill>
        <p:spPr bwMode="auto">
          <a:xfrm>
            <a:off x="8749548" y="4618740"/>
            <a:ext cx="3360390" cy="20458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s://utalents.ru/assets/tmp/0ee5ec196a3816cda5941986d022a4a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-286"/>
          <a:stretch/>
        </p:blipFill>
        <p:spPr bwMode="auto">
          <a:xfrm>
            <a:off x="5736128" y="4695092"/>
            <a:ext cx="3013420" cy="19694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85FE83-DF88-4557-89C5-8230593916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138" y="4235475"/>
            <a:ext cx="4190319" cy="2360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5CD150-FD8A-411A-87CA-4D9ABD03CF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58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70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2468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rgbClr val="008080"/>
                </a:solidFill>
                <a:latin typeface="Open Sans"/>
              </a:rPr>
              <a:t>Пар      </a:t>
            </a:r>
            <a:r>
              <a:rPr lang="ru-RU" dirty="0">
                <a:solidFill>
                  <a:schemeClr val="bg1"/>
                </a:solidFill>
                <a:latin typeface="Open Sans"/>
              </a:rPr>
              <a:t>ПАРЛАМЕНТСКИЙ УРОК</a:t>
            </a:r>
            <a:endParaRPr lang="ru-RU" dirty="0">
              <a:solidFill>
                <a:srgbClr val="008080"/>
              </a:solidFill>
              <a:latin typeface="Open San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914400" indent="-914400">
              <a:buAutoNum type="arabicPlain" startAt="2024"/>
            </a:pPr>
            <a:r>
              <a:rPr lang="ru-RU" sz="4800" dirty="0">
                <a:solidFill>
                  <a:srgbClr val="FF0000"/>
                </a:solidFill>
                <a:latin typeface="Open Sans"/>
              </a:rPr>
              <a:t>-  «ВЫБИРАЕМ БУДУЩЕЕ!»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Open Sans"/>
              </a:rPr>
              <a:t>Выборы Президента РФ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Open Sans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                                                        </a:t>
            </a:r>
            <a:r>
              <a:rPr lang="ru-RU" b="1" dirty="0">
                <a:solidFill>
                  <a:srgbClr val="008080"/>
                </a:solidFill>
                <a:latin typeface="Open Sans"/>
              </a:rPr>
              <a:t>Год Семьи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Open Sans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                                          </a:t>
            </a:r>
            <a:r>
              <a:rPr lang="ru-RU" b="1" dirty="0">
                <a:solidFill>
                  <a:srgbClr val="008080"/>
                </a:solidFill>
                <a:latin typeface="Open Sans"/>
              </a:rPr>
              <a:t>Год научно-технологического прогресса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54" y="3385038"/>
            <a:ext cx="3446584" cy="3261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0385" y="2519624"/>
            <a:ext cx="4730261" cy="30597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F1365C-D6EE-4302-91AB-423E15B301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3996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85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5222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                                  МОТИВАЦИЯ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92" y="1825624"/>
            <a:ext cx="11116407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УРОЧНАЯ ДЕЯТЕЛЬНОСТЬ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Электронное образование Республики Татарстан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Цифровые платформы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Искусственный интеллект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Биотехнологии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Дополненная реальность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rgbClr val="008080"/>
                </a:solidFill>
                <a:latin typeface="Open Sans"/>
              </a:rPr>
              <a:t>Кибербезопасность</a:t>
            </a: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Эмоциональный интеллект</a:t>
            </a:r>
          </a:p>
          <a:p>
            <a:pPr marL="0" indent="0">
              <a:buNone/>
            </a:pPr>
            <a:endParaRPr lang="ru-RU" sz="20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8080"/>
                </a:solidFill>
                <a:latin typeface="Open Sans"/>
              </a:rPr>
              <a:t>Новые финансовые инструменты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69559" y="2198078"/>
            <a:ext cx="3773454" cy="4137408"/>
          </a:xfrm>
          <a:prstGeom prst="ellipse">
            <a:avLst/>
          </a:prstGeom>
          <a:solidFill>
            <a:srgbClr val="64C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Open Sans"/>
              </a:rPr>
              <a:t>Осознать !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Open Sans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Open Sans"/>
              </a:rPr>
              <a:t>Принять !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Open Sans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Open Sans"/>
              </a:rPr>
              <a:t>Активизировать !</a:t>
            </a:r>
          </a:p>
        </p:txBody>
      </p:sp>
      <p:pic>
        <p:nvPicPr>
          <p:cNvPr id="6" name="Picture 2" descr="http://www.edunion.ru/uploads/images/Forum_2101201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1" r="4684" b="111"/>
          <a:stretch/>
        </p:blipFill>
        <p:spPr bwMode="auto">
          <a:xfrm>
            <a:off x="3165231" y="2505295"/>
            <a:ext cx="5257800" cy="36730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FDA9A1-299B-43B8-98D0-2B49254CB0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046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4884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/>
              </a:rPr>
              <a:t>                                   МОТИВАЦИЯ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19" y="1371601"/>
            <a:ext cx="11605846" cy="5152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Open Sans"/>
              </a:rPr>
              <a:t>ВНЕУРОЧНАЯ ДЕЯТЕЛЬНОСТЬ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Программа воспитания                                            научно-методическое обеспечение;</a:t>
            </a: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                                                                                        дидактический материал;</a:t>
            </a: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Программа внеурочной 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деятельности                                                              фактологический материал</a:t>
            </a: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endParaRPr lang="ru-RU" sz="2400" dirty="0">
              <a:solidFill>
                <a:srgbClr val="00808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Методические рекомендации по проведению Парламентского урока – 2024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                                  «Выбираем будущее!»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80"/>
                </a:solidFill>
                <a:latin typeface="Open Sans"/>
              </a:rPr>
              <a:t>(под общей редакцией Л.Н. </a:t>
            </a:r>
            <a:r>
              <a:rPr lang="ru-RU" sz="2400" dirty="0" err="1">
                <a:solidFill>
                  <a:srgbClr val="008080"/>
                </a:solidFill>
                <a:latin typeface="Open Sans"/>
              </a:rPr>
              <a:t>Нугумановой</a:t>
            </a:r>
            <a:r>
              <a:rPr lang="ru-RU" sz="2400" dirty="0">
                <a:solidFill>
                  <a:srgbClr val="008080"/>
                </a:solidFill>
                <a:latin typeface="Open Sans"/>
              </a:rPr>
              <a:t>, ректора ГАОУ ДПО ИРО РТ, д. </a:t>
            </a:r>
            <a:r>
              <a:rPr lang="ru-RU" sz="2400" dirty="0" err="1">
                <a:solidFill>
                  <a:srgbClr val="008080"/>
                </a:solidFill>
                <a:latin typeface="Open Sans"/>
              </a:rPr>
              <a:t>пед</a:t>
            </a:r>
            <a:r>
              <a:rPr lang="ru-RU" sz="2400" dirty="0">
                <a:solidFill>
                  <a:srgbClr val="008080"/>
                </a:solidFill>
                <a:latin typeface="Open Sans"/>
              </a:rPr>
              <a:t>. н.)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>
            <a:off x="5342315" y="2310690"/>
            <a:ext cx="975947" cy="25497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B8507C-8EE5-4C23-9572-E7C2BFB62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483" y="2229843"/>
            <a:ext cx="1314450" cy="10938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C821ED-0614-412B-9D0E-944082242A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458" y="3918966"/>
            <a:ext cx="1314450" cy="1085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7FC0CA-951E-41E2-B2CD-A9D0402F4E5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18"/>
            <a:ext cx="14022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81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32D7BF69-7BAD-444C-832B-D97CACA88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1225924"/>
              </p:ext>
            </p:extLst>
          </p:nvPr>
        </p:nvGraphicFramePr>
        <p:xfrm>
          <a:off x="0" y="1287624"/>
          <a:ext cx="12192000" cy="557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AB7A6DC-8BE7-44B8-90E6-0F1DDAE8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25251" cy="13716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74919F-744D-4933-A63E-CD506312E7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07532" y="1589931"/>
            <a:ext cx="2443028" cy="1683246"/>
          </a:xfrm>
          <a:prstGeom prst="roundRect">
            <a:avLst/>
          </a:prstGeom>
          <a:blipFill rotWithShape="1">
            <a:blip r:embed="rId8" cstate="print"/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507532" y="4855793"/>
            <a:ext cx="2443028" cy="1683246"/>
          </a:xfrm>
          <a:prstGeom prst="roundRect">
            <a:avLst/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41C3A1-3E7F-4E5E-B7A2-AA80EFB0259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0"/>
            <a:ext cx="13995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99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52399-3E9C-4C8F-A605-7AF21D55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Дополнительные профессиональные </a:t>
            </a:r>
            <a:b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программы ГАОУ ДПО ИРО РТ</a:t>
            </a:r>
            <a:endParaRPr lang="ru-RU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Объект 5" descr="Ромбоэдр 1 белый">
                <a:extLst>
                  <a:ext uri="{FF2B5EF4-FFF2-40B4-BE49-F238E27FC236}">
                    <a16:creationId xmlns:a16="http://schemas.microsoft.com/office/drawing/2014/main" id="{BB541514-56EE-4738-BC4D-8D9451421F06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04722253"/>
                  </p:ext>
                </p:extLst>
              </p:nvPr>
            </p:nvGraphicFramePr>
            <p:xfrm>
              <a:off x="67995" y="1336427"/>
              <a:ext cx="2492905" cy="25663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5" cy="2566327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48798" ay="901304" az="25189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2246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Объект 5" descr="Ромбоэдр 1 белый">
                <a:extLst>
                  <a:ext uri="{FF2B5EF4-FFF2-40B4-BE49-F238E27FC236}">
                    <a16:creationId xmlns:a16="http://schemas.microsoft.com/office/drawing/2014/main" xmlns="" id="{BB541514-56EE-4738-BC4D-8D9451421F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995" y="1336427"/>
                <a:ext cx="2492905" cy="256632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1"/>
            <a:ext cx="1162508" cy="13716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" name="Объект 5" descr="Ромбоэдр 1 белый">
                <a:extLst>
                  <a:ext uri="{FF2B5EF4-FFF2-40B4-BE49-F238E27FC236}">
                    <a16:creationId xmlns:a16="http://schemas.microsoft.com/office/drawing/2014/main" id="{9CCB55D8-3571-4D98-97A5-A10502521D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6008611"/>
                  </p:ext>
                </p:extLst>
              </p:nvPr>
            </p:nvGraphicFramePr>
            <p:xfrm>
              <a:off x="3755519" y="1296171"/>
              <a:ext cx="2492906" cy="258794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6" cy="258794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73688" ay="674081" az="19472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2246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Объект 5" descr="Ромбоэдр 1 белый">
                <a:extLst>
                  <a:ext uri="{FF2B5EF4-FFF2-40B4-BE49-F238E27FC236}">
                    <a16:creationId xmlns:a16="http://schemas.microsoft.com/office/drawing/2014/main" xmlns="" id="{9CCB55D8-3571-4D98-97A5-A10502521D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755519" y="1296171"/>
                <a:ext cx="2492906" cy="2587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8" name="Объект 5" descr="Ромбоэдр 1 белый">
                <a:extLst>
                  <a:ext uri="{FF2B5EF4-FFF2-40B4-BE49-F238E27FC236}">
                    <a16:creationId xmlns:a16="http://schemas.microsoft.com/office/drawing/2014/main" id="{0752AC4D-76C9-49EE-8DAC-3AA9E7010A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8410150"/>
                  </p:ext>
                </p:extLst>
              </p:nvPr>
            </p:nvGraphicFramePr>
            <p:xfrm>
              <a:off x="7528673" y="1312058"/>
              <a:ext cx="2492906" cy="257700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6" cy="2577002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58361" ay="750095" az="21272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2246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Объект 5" descr="Ромбоэдр 1 белый">
                <a:extLst>
                  <a:ext uri="{FF2B5EF4-FFF2-40B4-BE49-F238E27FC236}">
                    <a16:creationId xmlns:a16="http://schemas.microsoft.com/office/drawing/2014/main" xmlns="" id="{0752AC4D-76C9-49EE-8DAC-3AA9E7010A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528673" y="1312058"/>
                <a:ext cx="2492906" cy="257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9" name="Объект 5" descr="Ромбоэдр 1 белый">
                <a:extLst>
                  <a:ext uri="{FF2B5EF4-FFF2-40B4-BE49-F238E27FC236}">
                    <a16:creationId xmlns:a16="http://schemas.microsoft.com/office/drawing/2014/main" id="{75CF19D7-5D67-4EBF-BEE3-B82CCADE7B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1887520"/>
                  </p:ext>
                </p:extLst>
              </p:nvPr>
            </p:nvGraphicFramePr>
            <p:xfrm>
              <a:off x="2160906" y="2625011"/>
              <a:ext cx="2492905" cy="257721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5" cy="2577215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59556" ay="768830" az="218219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42246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Объект 5" descr="Ромбоэдр 1 белый">
                <a:extLst>
                  <a:ext uri="{FF2B5EF4-FFF2-40B4-BE49-F238E27FC236}">
                    <a16:creationId xmlns:a16="http://schemas.microsoft.com/office/drawing/2014/main" xmlns="" id="{75CF19D7-5D67-4EBF-BEE3-B82CCADE7B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160906" y="2625011"/>
                <a:ext cx="2492905" cy="2577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0" name="Объект 5" descr="Ромбоэдр 1 белый">
                <a:extLst>
                  <a:ext uri="{FF2B5EF4-FFF2-40B4-BE49-F238E27FC236}">
                    <a16:creationId xmlns:a16="http://schemas.microsoft.com/office/drawing/2014/main" id="{C7D9FB97-44F6-4D3E-BF45-0A44B16792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959340"/>
                  </p:ext>
                </p:extLst>
              </p:nvPr>
            </p:nvGraphicFramePr>
            <p:xfrm>
              <a:off x="5703535" y="2600560"/>
              <a:ext cx="2492904" cy="258805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4" cy="2588054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80766" ay="786332" az="228236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42246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Объект 5" descr="Ромбоэдр 1 белый">
                <a:extLst>
                  <a:ext uri="{FF2B5EF4-FFF2-40B4-BE49-F238E27FC236}">
                    <a16:creationId xmlns:a16="http://schemas.microsoft.com/office/drawing/2014/main" xmlns="" id="{C7D9FB97-44F6-4D3E-BF45-0A44B16792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703535" y="2600560"/>
                <a:ext cx="2492904" cy="258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1" name="Объект 5" descr="Ромбоэдр 1 белый">
                <a:extLst>
                  <a:ext uri="{FF2B5EF4-FFF2-40B4-BE49-F238E27FC236}">
                    <a16:creationId xmlns:a16="http://schemas.microsoft.com/office/drawing/2014/main" id="{B297C37E-D6FF-4E1A-902D-F9F9E4E929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3945445"/>
                  </p:ext>
                </p:extLst>
              </p:nvPr>
            </p:nvGraphicFramePr>
            <p:xfrm>
              <a:off x="9419603" y="2802329"/>
              <a:ext cx="2492905" cy="256547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92905" cy="2565479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942080" ay="807559" az="224606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422461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Объект 5" descr="Ромбоэдр 1 белый">
                <a:extLst>
                  <a:ext uri="{FF2B5EF4-FFF2-40B4-BE49-F238E27FC236}">
                    <a16:creationId xmlns:a16="http://schemas.microsoft.com/office/drawing/2014/main" xmlns="" id="{B297C37E-D6FF-4E1A-902D-F9F9E4E929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419603" y="2802329"/>
                <a:ext cx="2492905" cy="256547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57D6B1-CAB0-4B65-A20C-73E62241CAB3}"/>
              </a:ext>
            </a:extLst>
          </p:cNvPr>
          <p:cNvSpPr txBox="1"/>
          <p:nvPr/>
        </p:nvSpPr>
        <p:spPr>
          <a:xfrm>
            <a:off x="190500" y="2190034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вариативность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FCBE29-5AAF-44BD-848E-17CD3C27E458}"/>
              </a:ext>
            </a:extLst>
          </p:cNvPr>
          <p:cNvSpPr txBox="1"/>
          <p:nvPr/>
        </p:nvSpPr>
        <p:spPr>
          <a:xfrm>
            <a:off x="2413496" y="3152775"/>
            <a:ext cx="198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новые </a:t>
            </a: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эксклюзивные</a:t>
            </a: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279BB7-F554-46FE-B783-89F8711E0FE0}"/>
              </a:ext>
            </a:extLst>
          </p:cNvPr>
          <p:cNvSpPr txBox="1"/>
          <p:nvPr/>
        </p:nvSpPr>
        <p:spPr>
          <a:xfrm>
            <a:off x="4061739" y="1882257"/>
            <a:ext cx="1641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</a:t>
            </a:r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r>
              <a:rPr lang="ru-RU" sz="2000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вание</a:t>
            </a:r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запросы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EE9A74-294F-4316-8885-3CF9AC7EE713}"/>
              </a:ext>
            </a:extLst>
          </p:cNvPr>
          <p:cNvSpPr txBox="1"/>
          <p:nvPr/>
        </p:nvSpPr>
        <p:spPr>
          <a:xfrm>
            <a:off x="5968265" y="3281932"/>
            <a:ext cx="18405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индивидуаль</a:t>
            </a:r>
            <a:endParaRPr lang="ru-RU" sz="2000" dirty="0">
              <a:solidFill>
                <a:srgbClr val="0080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ный</a:t>
            </a:r>
            <a:endParaRPr lang="ru-RU" sz="2000" dirty="0">
              <a:solidFill>
                <a:srgbClr val="0080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подход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C6AF41-6610-41BD-9BD1-E68A0C2A713D}"/>
              </a:ext>
            </a:extLst>
          </p:cNvPr>
          <p:cNvSpPr txBox="1"/>
          <p:nvPr/>
        </p:nvSpPr>
        <p:spPr>
          <a:xfrm>
            <a:off x="7834891" y="1896067"/>
            <a:ext cx="1641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адресно-</a:t>
            </a:r>
          </a:p>
          <a:p>
            <a:r>
              <a:rPr lang="ru-RU" sz="2000" dirty="0" err="1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</a:t>
            </a:r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DCDC16-BB40-412C-863F-11E975AAB180}"/>
              </a:ext>
            </a:extLst>
          </p:cNvPr>
          <p:cNvSpPr txBox="1"/>
          <p:nvPr/>
        </p:nvSpPr>
        <p:spPr>
          <a:xfrm>
            <a:off x="1619250" y="6059806"/>
            <a:ext cx="31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69683D-F79B-417A-843F-8D7B80D01DC5}"/>
              </a:ext>
            </a:extLst>
          </p:cNvPr>
          <p:cNvSpPr txBox="1"/>
          <p:nvPr/>
        </p:nvSpPr>
        <p:spPr>
          <a:xfrm>
            <a:off x="9736528" y="3477008"/>
            <a:ext cx="1641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авторские </a:t>
            </a:r>
          </a:p>
          <a:p>
            <a:r>
              <a:rPr lang="ru-RU" sz="2000" dirty="0">
                <a:solidFill>
                  <a:srgbClr val="0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12243D1-F323-477F-A541-FD65FF82F449}"/>
              </a:ext>
            </a:extLst>
          </p:cNvPr>
          <p:cNvSpPr/>
          <p:nvPr/>
        </p:nvSpPr>
        <p:spPr>
          <a:xfrm>
            <a:off x="190500" y="5533064"/>
            <a:ext cx="4991100" cy="914400"/>
          </a:xfrm>
          <a:prstGeom prst="rect">
            <a:avLst/>
          </a:prstGeom>
          <a:solidFill>
            <a:srgbClr val="4DB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540E82A-EEDF-457C-9A25-F5D4D9343FB1}"/>
              </a:ext>
            </a:extLst>
          </p:cNvPr>
          <p:cNvSpPr/>
          <p:nvPr/>
        </p:nvSpPr>
        <p:spPr>
          <a:xfrm>
            <a:off x="6877049" y="5533064"/>
            <a:ext cx="5114925" cy="914400"/>
          </a:xfrm>
          <a:prstGeom prst="rect">
            <a:avLst/>
          </a:prstGeom>
          <a:solidFill>
            <a:srgbClr val="4DB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488596-EF85-4762-BB23-3E5051011275}"/>
              </a:ext>
            </a:extLst>
          </p:cNvPr>
          <p:cNvSpPr txBox="1"/>
          <p:nvPr/>
        </p:nvSpPr>
        <p:spPr>
          <a:xfrm>
            <a:off x="657289" y="5482699"/>
            <a:ext cx="4057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апробация программ </a:t>
            </a:r>
          </a:p>
          <a:p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цифровом формате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A1EC153-2AF4-4E8E-91C0-EDFA6B2E70AE}"/>
              </a:ext>
            </a:extLst>
          </p:cNvPr>
          <p:cNvSpPr txBox="1"/>
          <p:nvPr/>
        </p:nvSpPr>
        <p:spPr>
          <a:xfrm>
            <a:off x="7039372" y="5482211"/>
            <a:ext cx="4962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цифровая компетентность </a:t>
            </a:r>
          </a:p>
          <a:p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слушателей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4C15AE62-4BB3-455C-9A56-E332F874EC95}"/>
              </a:ext>
            </a:extLst>
          </p:cNvPr>
          <p:cNvSpPr/>
          <p:nvPr/>
        </p:nvSpPr>
        <p:spPr>
          <a:xfrm>
            <a:off x="5600699" y="550563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9D8BC881-CB03-486A-9FD0-5053DE83BE08}"/>
              </a:ext>
            </a:extLst>
          </p:cNvPr>
          <p:cNvSpPr/>
          <p:nvPr/>
        </p:nvSpPr>
        <p:spPr>
          <a:xfrm rot="10800000">
            <a:off x="5572148" y="597849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31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5223"/>
          </a:xfrm>
          <a:solidFill>
            <a:srgbClr val="00808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Open Sans"/>
              </a:rPr>
              <a:t>                 «ВЫБИРАЕМ БУДУЩЕЕ!»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2540168"/>
              </p:ext>
            </p:extLst>
          </p:nvPr>
        </p:nvGraphicFramePr>
        <p:xfrm>
          <a:off x="70338" y="1345223"/>
          <a:ext cx="10207870" cy="551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5E923B-0A4D-4F00-B43D-40C68E362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9492" y="0"/>
            <a:ext cx="1162508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9248" y="1863969"/>
            <a:ext cx="2792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Open Sans"/>
              </a:rPr>
              <a:t>СОЦИАЛЬНЫЙ</a:t>
            </a:r>
          </a:p>
          <a:p>
            <a:r>
              <a:rPr lang="ru-RU" sz="2800" dirty="0">
                <a:solidFill>
                  <a:srgbClr val="FF0000"/>
                </a:solidFill>
                <a:latin typeface="Open Sans"/>
              </a:rPr>
              <a:t> ПРОГРЕСС</a:t>
            </a:r>
          </a:p>
        </p:txBody>
      </p:sp>
      <p:pic>
        <p:nvPicPr>
          <p:cNvPr id="7" name="Picture 2"/>
          <p:cNvPicPr/>
          <p:nvPr/>
        </p:nvPicPr>
        <p:blipFill>
          <a:blip r:embed="rId8" cstate="print"/>
          <a:stretch/>
        </p:blipFill>
        <p:spPr>
          <a:xfrm>
            <a:off x="8202073" y="2172448"/>
            <a:ext cx="774671" cy="774671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882A2D-7560-49C1-8C81-456BEC47247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05746" y="3641015"/>
            <a:ext cx="1905000" cy="2257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6B9770-B4FA-4329-85D2-11D50D72E2C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13248"/>
            <a:ext cx="1402202" cy="1371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17E9A1-DD1F-410C-8948-CAE22DEF931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0265" y="1930082"/>
            <a:ext cx="3247053" cy="20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185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280</Words>
  <Application>Microsoft Office PowerPoint</Application>
  <PresentationFormat>Произвольный</PresentationFormat>
  <Paragraphs>117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                                                                                                                                                                                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 </vt:lpstr>
      <vt:lpstr>                            РАЗВИТИЕ</vt:lpstr>
      <vt:lpstr>                              РЕАЛИЗАЦИЯ</vt:lpstr>
      <vt:lpstr>Пар      ПАРЛАМЕНТСКИЙ УРОК</vt:lpstr>
      <vt:lpstr>                                  МОТИВАЦИЯ</vt:lpstr>
      <vt:lpstr>                                   МОТИВАЦИЯ</vt:lpstr>
      <vt:lpstr>МОТИВАЦИЯ</vt:lpstr>
      <vt:lpstr>  Дополнительные профессиональные    программы ГАОУ ДПО ИРО РТ</vt:lpstr>
      <vt:lpstr>                 «ВЫБИРАЕМ БУДУЩЕЕ!»</vt:lpstr>
      <vt:lpstr>                                                                                                                                                                                                 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 </vt:lpstr>
      <vt:lpstr>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дополнительного профессионального образования «Институт развития образования Республики Татарстан»</dc:title>
  <dc:creator>admin</dc:creator>
  <cp:lastModifiedBy>blagodarova.olga</cp:lastModifiedBy>
  <cp:revision>43</cp:revision>
  <dcterms:created xsi:type="dcterms:W3CDTF">2024-01-28T17:28:30Z</dcterms:created>
  <dcterms:modified xsi:type="dcterms:W3CDTF">2024-01-29T11:11:45Z</dcterms:modified>
</cp:coreProperties>
</file>